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9" r:id="rId2"/>
    <p:sldId id="260" r:id="rId3"/>
    <p:sldId id="258" r:id="rId4"/>
    <p:sldId id="272" r:id="rId5"/>
    <p:sldId id="269" r:id="rId6"/>
    <p:sldId id="271" r:id="rId7"/>
    <p:sldId id="273" r:id="rId8"/>
    <p:sldId id="275" r:id="rId9"/>
    <p:sldId id="265" r:id="rId10"/>
    <p:sldId id="261" r:id="rId11"/>
    <p:sldId id="262" r:id="rId12"/>
    <p:sldId id="256" r:id="rId13"/>
    <p:sldId id="266" r:id="rId14"/>
    <p:sldId id="267" r:id="rId15"/>
    <p:sldId id="26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Froehlich" initials="JF" lastIdx="1" clrIdx="0">
    <p:extLst>
      <p:ext uri="{19B8F6BF-5375-455C-9EA6-DF929625EA0E}">
        <p15:presenceInfo xmlns:p15="http://schemas.microsoft.com/office/powerpoint/2012/main" userId="John Froehli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6035" autoAdjust="0"/>
  </p:normalViewPr>
  <p:slideViewPr>
    <p:cSldViewPr snapToGrid="0">
      <p:cViewPr varScale="1">
        <p:scale>
          <a:sx n="113" d="100"/>
          <a:sy n="113" d="100"/>
        </p:scale>
        <p:origin x="20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62D0-84FD-411E-8C3F-A36A948BC859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DB0E-A459-4E3C-A4B8-B98AC49BF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95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5D2C-1B39-43F9-A837-A8832EDEE424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70EAE-2722-4055-9DC6-0148D79BD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allowable test tolerances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PUMP VS SYSTEM HEAD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height to which a pump can raise the water is the pump head and it is measured in meters (feet) of flowing water. The head required to overcome the losses in a pipe system at a given flow rate is called the system head.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equation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these individual total heads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of the static pressure head, velocity head and elevation head.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That is, analyze the system to determine the pump head required as a function of flow rate through the pump … This will form the system line.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Plotting the pump curve and system curve will result in an intersection point, which is called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dirty="0" smtClean="0"/>
              <a:t>Friction head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friction head consists of the sum of the pipe friction head losses in the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 The velocity head is the kinetic energy contained in the water being pumped at any point in the system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4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3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NPSH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rises as the centrifugal pump capacity approaches shut‑off (zero flow rate).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value at a capacity Q about 40 percent of the best‑efficiency capacity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8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Effects of blade number variation on performance involves many</a:t>
            </a:r>
            <a:r>
              <a:rPr lang="en-US" baseline="0" dirty="0" smtClean="0"/>
              <a:t> </a:t>
            </a:r>
            <a:r>
              <a:rPr lang="en-US" dirty="0" smtClean="0"/>
              <a:t>hydrodynamic</a:t>
            </a:r>
            <a:r>
              <a:rPr lang="en-US" baseline="0" dirty="0" smtClean="0"/>
              <a:t> considerations.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hesitant to draw any meaningful conclusions at this point in the testing/analysis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slide serves as an example us switching from the engineering side of things to the science side of things.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we study the behavior of the system in a more general and exploratory way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Possible </a:t>
            </a:r>
          </a:p>
          <a:p>
            <a:endParaRPr lang="en-US" dirty="0" smtClean="0"/>
          </a:p>
          <a:p>
            <a:r>
              <a:rPr lang="en-US" dirty="0" smtClean="0"/>
              <a:t>Frictional loss effects</a:t>
            </a:r>
          </a:p>
          <a:p>
            <a:endParaRPr lang="en-US" dirty="0" smtClean="0"/>
          </a:p>
          <a:p>
            <a:r>
              <a:rPr lang="en-US" dirty="0" smtClean="0"/>
              <a:t>An</a:t>
            </a:r>
            <a:r>
              <a:rPr lang="en-US" baseline="0" dirty="0" smtClean="0"/>
              <a:t> i</a:t>
            </a:r>
            <a:r>
              <a:rPr lang="en-US" dirty="0" smtClean="0"/>
              <a:t>ncreases of interface between fluid stream and blade can cause an increment of hydraulic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centrifugal pump is a very complex turbomachine, and purely analytical prediction of its performance is not possible. Hence, performance is obtained empirically.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the low efficiency,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regenerative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ring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pumps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several advantages over other turbomachines with similar tip speed due to relatively low manufacturing costs, simplicity, high reliability, enhanced priming behavior and can in many applications offer a more efficient alternative.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81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the pump against close valve for a long time causes considerable damage on the pump since almost all the motor power is transformed into thermal energy which is absorbed by the pumped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Straight radial vane impeller in a single emission point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 laws should only be used for impeller trims of about 5 percent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7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3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 smtClean="0">
                <a:latin typeface="Garamond" panose="02020404030301010803" pitchFamily="18" charset="0"/>
              </a:rPr>
              <a:t>FIRST</a:t>
            </a:r>
          </a:p>
          <a:p>
            <a:pPr marL="171450" indent="-171450">
              <a:buFontTx/>
              <a:buChar char="-"/>
            </a:pPr>
            <a:endParaRPr lang="en-US" b="1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dirty="0" smtClean="0">
                <a:latin typeface="Garamond" panose="02020404030301010803" pitchFamily="18" charset="0"/>
              </a:rPr>
              <a:t>We visualize</a:t>
            </a:r>
            <a:r>
              <a:rPr lang="en-US" b="1" baseline="0" dirty="0" smtClean="0">
                <a:latin typeface="Garamond" panose="02020404030301010803" pitchFamily="18" charset="0"/>
              </a:rPr>
              <a:t> the results of the detailed design in many different ways. Road map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latin typeface="Garamond" panose="02020404030301010803" pitchFamily="18" charset="0"/>
              </a:rPr>
              <a:t>Now that the design is narrow enough we begin breathing life into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latin typeface="Garamond" panose="02020404030301010803" pitchFamily="18" charset="0"/>
              </a:rPr>
              <a:t>Give example of Av rule to illustrate the impact of parametrization on success of project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r>
              <a:rPr lang="en-US" dirty="0" smtClean="0"/>
              <a:t>Before showing the results of this methodology</a:t>
            </a:r>
            <a:r>
              <a:rPr lang="en-US" baseline="0" dirty="0" smtClean="0"/>
              <a:t> as applied to our main hydraulic 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 like to briefly highlight what makes our pump unique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0" indent="0">
              <a:buFontTx/>
              <a:buNone/>
            </a:pPr>
            <a:endParaRPr lang="en-US" b="1" baseline="0" dirty="0" smtClean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4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showing the results of this methodology</a:t>
            </a:r>
            <a:r>
              <a:rPr lang="en-US" baseline="0" dirty="0" smtClean="0"/>
              <a:t> as applied to our main hydraulic 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 like to briefly highlight what makes our pump unique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OURS: VERY LOW. Conventional pump design theory and reference information is not well established in this region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Barske started developmental work on the pump type in Germany prior to world war II</a:t>
            </a:r>
          </a:p>
          <a:p>
            <a:endParaRPr lang="en-US" b="1" dirty="0" smtClean="0"/>
          </a:p>
          <a:p>
            <a:r>
              <a:rPr lang="en-US" b="1" dirty="0" smtClean="0"/>
              <a:t>Used</a:t>
            </a:r>
            <a:r>
              <a:rPr lang="en-US" b="1" baseline="0" dirty="0" smtClean="0"/>
              <a:t> our design methodology to couple the subtle hints of barske with conventional pump design and molded it into a suitable design.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3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Barske (also written as Barski) impeller is one of the two keys to low-flow high-head pump design. The other important ingredient is a concentric casing (rather than eccentric with a cutwater).  This allows liquid to stay in the casing for more than one revolution around the casing, without the associated recirculation difficulties of cutwater / volute designs.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results in the ability to bleed off some of the high velocity liquid (converting to pressure in the rapidly expanding discharge volute).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of a circular volute design should be considered in the following instances: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small, high head, low specific speed (Ns 500-600) pumps.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casing that must accommodate several impeller sizes.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in which foundry limitations have dictated an overly wide impeller b</a:t>
            </a:r>
            <a:r>
              <a:rPr lang="en-US" sz="1200" b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that must use a fabricated casing.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that requires that the volute passage be machined in the case casting.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Centrifugal pump is</a:t>
            </a:r>
            <a:r>
              <a:rPr lang="en-US" b="1" baseline="0" dirty="0" smtClean="0"/>
              <a:t> a </a:t>
            </a:r>
            <a:r>
              <a:rPr lang="en-US" b="1" dirty="0" smtClean="0"/>
              <a:t>complex turbomachine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Purely analytical prediction not possible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Hence, performance is obtained empirically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0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What</a:t>
            </a:r>
            <a:r>
              <a:rPr lang="en-US" sz="1200" b="1" baseline="0" dirty="0" smtClean="0"/>
              <a:t> if it works?</a:t>
            </a: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Head versus capacity 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Power versus capacity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 smtClean="0"/>
              <a:t>BHP and WHP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NPSH versus capacity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2095-DDFB-454B-A6DA-90DBA20ABDC0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B701-CC3D-4513-A491-644406E6E0F3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4014-7AF7-469C-99A4-D8404E64CDA7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25F3-5DDC-43C9-9B04-B0DA72289B5F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56B-DA0B-4D08-9588-D2C5E58A8A05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329F-D0C2-462C-B78C-73BED02F6B3A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4D81-9A86-4611-8F90-73F29CC9E4B5}" type="datetime1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34C9-1C3C-47F7-B45B-284099DAC214}" type="datetime1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7B72D-8EFB-4381-8B1D-B7106AB7E466}" type="datetime1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1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AFED-D5AA-4784-B428-C75142A947D6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D765-5746-4CF0-A4A3-8D605663D487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E6136-CE43-4DBF-98E4-9D97BE59DE46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35" y="146198"/>
            <a:ext cx="8899300" cy="62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62089" y="6179914"/>
            <a:ext cx="11394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Hydraulic Institute Test Standard (ANSI/HI 14.6 "</a:t>
            </a:r>
            <a:r>
              <a:rPr lang="en-US" sz="1000" b="1" dirty="0" err="1"/>
              <a:t>Rotodynamic</a:t>
            </a:r>
            <a:r>
              <a:rPr lang="en-US" sz="1000" b="1" dirty="0"/>
              <a:t> Pumps for Performance Acceptance Tests," </a:t>
            </a:r>
            <a:r>
              <a:rPr lang="en-US" sz="1000" b="1" dirty="0" smtClean="0"/>
              <a:t>2011)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84" y="1854920"/>
            <a:ext cx="5837116" cy="4324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236" y="1854920"/>
            <a:ext cx="5362448" cy="434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Hydraulic Institute </a:t>
            </a:r>
            <a:r>
              <a:rPr lang="en-US" sz="2000" b="1" dirty="0" smtClean="0">
                <a:latin typeface="Garamond" panose="02020404030301010803" pitchFamily="18" charset="0"/>
              </a:rPr>
              <a:t>Test Standard (ANSI/HI 14.6)</a:t>
            </a:r>
          </a:p>
          <a:p>
            <a:endParaRPr lang="en-US" sz="2000" b="1" dirty="0" smtClean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Typically </a:t>
            </a:r>
            <a:r>
              <a:rPr lang="en-US" sz="2400" dirty="0">
                <a:latin typeface="Garamond" panose="02020404030301010803" pitchFamily="18" charset="0"/>
              </a:rPr>
              <a:t>performance is given by curves of: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Head versus capacity </a:t>
            </a:r>
          </a:p>
          <a:p>
            <a:pPr>
              <a:spcBef>
                <a:spcPts val="115"/>
              </a:spcBef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</a:t>
            </a:r>
            <a:r>
              <a:rPr lang="en-US" sz="2400" dirty="0">
                <a:latin typeface="Garamond" panose="02020404030301010803" pitchFamily="18" charset="0"/>
              </a:rPr>
              <a:t>Power versus capacity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>
                <a:latin typeface="Garamond" panose="02020404030301010803" pitchFamily="18" charset="0"/>
              </a:rPr>
              <a:t>• NPSH versus capacity </a:t>
            </a:r>
          </a:p>
          <a:p>
            <a:endParaRPr lang="en-US" sz="2000" dirty="0" smtClean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8084" y="254303"/>
            <a:ext cx="9875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Characterizing the performance of Piglet</a:t>
            </a:r>
            <a:endParaRPr lang="en-US" sz="4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3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1482387"/>
            <a:ext cx="4581525" cy="933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" y="4112542"/>
            <a:ext cx="6128211" cy="248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273"/>
          <a:stretch/>
        </p:blipFill>
        <p:spPr>
          <a:xfrm>
            <a:off x="6446619" y="833213"/>
            <a:ext cx="5486400" cy="51311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386" y="125327"/>
            <a:ext cx="6123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System Characteristics</a:t>
            </a:r>
            <a:endParaRPr lang="en-US" sz="4000" b="1" dirty="0">
              <a:latin typeface="Garamond" panose="020204040303010108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0" y="2710463"/>
            <a:ext cx="2992085" cy="929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408" y="2288877"/>
            <a:ext cx="33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Swamee-Jain Equation (1976)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8408" y="973134"/>
            <a:ext cx="217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Energy Equation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938" y="3692231"/>
            <a:ext cx="5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Garamond" panose="02020404030301010803" pitchFamily="18" charset="0"/>
              </a:rPr>
              <a:t>Explicit expression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-6</a:t>
            </a:r>
            <a:r>
              <a:rPr lang="en-US" sz="1600" b="1" dirty="0" smtClean="0">
                <a:latin typeface="Garamond" panose="02020404030301010803" pitchFamily="18" charset="0"/>
              </a:rPr>
              <a:t> &lt; e/D,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-2</a:t>
            </a:r>
            <a:r>
              <a:rPr lang="en-US" sz="1600" b="1" dirty="0" smtClean="0">
                <a:latin typeface="Garamond" panose="02020404030301010803" pitchFamily="18" charset="0"/>
              </a:rPr>
              <a:t>; 5000 &lt; N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R</a:t>
            </a:r>
            <a:r>
              <a:rPr lang="en-US" sz="1600" b="1" dirty="0" smtClean="0">
                <a:latin typeface="Garamond" panose="02020404030301010803" pitchFamily="18" charset="0"/>
              </a:rPr>
              <a:t> &lt;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8</a:t>
            </a:r>
            <a:endParaRPr lang="en-US" sz="1600" b="1" baseline="30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12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6" y="142073"/>
            <a:ext cx="9654708" cy="67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r="13355"/>
          <a:stretch/>
        </p:blipFill>
        <p:spPr>
          <a:xfrm>
            <a:off x="4457252" y="498239"/>
            <a:ext cx="7734748" cy="5858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29299" y="6214770"/>
            <a:ext cx="6847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>
                <a:latin typeface="Garamond" panose="02020404030301010803" pitchFamily="18" charset="0"/>
              </a:rPr>
              <a:t>Figure:</a:t>
            </a:r>
            <a:r>
              <a:rPr lang="en-US" sz="1100" dirty="0" smtClean="0">
                <a:latin typeface="Garamond" panose="02020404030301010803" pitchFamily="18" charset="0"/>
              </a:rPr>
              <a:t> EFS model PIGLET-1 2.1in Diam. Impeller experimental results at 16500 rpm.</a:t>
            </a:r>
            <a:endParaRPr lang="en-US" sz="1100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" y="926983"/>
            <a:ext cx="3524250" cy="5000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050" y="128907"/>
            <a:ext cx="559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Centrifugal Pump Performance @ 16,500 rpm</a:t>
            </a:r>
            <a:endParaRPr lang="en-US" sz="2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2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43" y="457865"/>
            <a:ext cx="4995111" cy="2869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43" y="3434696"/>
            <a:ext cx="5051713" cy="2874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81" y="411388"/>
            <a:ext cx="1419225" cy="149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835" y="411387"/>
            <a:ext cx="1514475" cy="1495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27691" y="959045"/>
            <a:ext cx="58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Vs.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1621" y="1976398"/>
            <a:ext cx="10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10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5901" y="1976398"/>
            <a:ext cx="85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6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2794" y="2731470"/>
            <a:ext cx="380015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10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Slightly higher </a:t>
            </a:r>
            <a:r>
              <a:rPr lang="en-US" b="1" dirty="0">
                <a:latin typeface="Garamond" panose="02020404030301010803" pitchFamily="18" charset="0"/>
              </a:rPr>
              <a:t>(~ 2 %)</a:t>
            </a:r>
            <a:r>
              <a:rPr lang="en-US" b="1" dirty="0" smtClean="0">
                <a:latin typeface="Garamond" panose="02020404030301010803" pitchFamily="18" charset="0"/>
              </a:rPr>
              <a:t> discharge pressures for a given flow rate.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2794" y="4256635"/>
            <a:ext cx="560817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6</a:t>
            </a: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Lower chamber pressures (~ 8 %)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Earlier run-out (lower max. flow)</a:t>
            </a:r>
          </a:p>
        </p:txBody>
      </p:sp>
    </p:spTree>
    <p:extLst>
      <p:ext uri="{BB962C8B-B14F-4D97-AF65-F5344CB8AC3E}">
        <p14:creationId xmlns:p14="http://schemas.microsoft.com/office/powerpoint/2010/main" val="23170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4" y="3429000"/>
            <a:ext cx="2628900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237" y="4192099"/>
            <a:ext cx="46577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4" y="182440"/>
            <a:ext cx="3184831" cy="2338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0615" y="26369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Blade number affects efficiency and introduces circulatory losses (too few blades) and passage losses (too many blades)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904" y="598199"/>
            <a:ext cx="4126157" cy="1922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83" y="3414713"/>
            <a:ext cx="3311267" cy="184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470" y="3523780"/>
            <a:ext cx="3160702" cy="216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18" y="567124"/>
            <a:ext cx="1809993" cy="1066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99" y="6148158"/>
            <a:ext cx="4543425" cy="342900"/>
          </a:xfrm>
          <a:prstGeom prst="rect">
            <a:avLst/>
          </a:prstGeom>
        </p:spPr>
      </p:pic>
      <p:pic>
        <p:nvPicPr>
          <p:cNvPr id="11" name="Picture 2" descr="fig.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75" y="4083359"/>
            <a:ext cx="2480238" cy="206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2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34" y="2642043"/>
            <a:ext cx="2874993" cy="391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12" y="1222725"/>
            <a:ext cx="2955034" cy="55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30858" y="3789454"/>
            <a:ext cx="2090985" cy="450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09" y="3112343"/>
            <a:ext cx="1762784" cy="536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65243">
            <a:off x="6457860" y="1821066"/>
            <a:ext cx="784407" cy="545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0" y="1697729"/>
            <a:ext cx="1545403" cy="388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00" y="2074224"/>
            <a:ext cx="1225102" cy="385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353" y="4039783"/>
            <a:ext cx="1309131" cy="456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244" y="4945681"/>
            <a:ext cx="1551234" cy="5936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8398" y="3097733"/>
            <a:ext cx="645187" cy="4122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756183">
            <a:off x="6139646" y="4426231"/>
            <a:ext cx="645187" cy="4122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61" y="5851602"/>
            <a:ext cx="3003590" cy="65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530" y="4046233"/>
            <a:ext cx="1388070" cy="3490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3679" y="3956089"/>
            <a:ext cx="2774335" cy="149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3678" y="2779392"/>
            <a:ext cx="2834087" cy="10908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3116" y="1278245"/>
            <a:ext cx="2784898" cy="1346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059" y="209227"/>
            <a:ext cx="2923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Open-ended literature review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72278">
            <a:off x="4524372" y="4659442"/>
            <a:ext cx="2741669" cy="507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152" y="3522306"/>
            <a:ext cx="1726766" cy="54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79839">
            <a:off x="5618048" y="1837584"/>
            <a:ext cx="1179585" cy="434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871" y="2371109"/>
            <a:ext cx="1395940" cy="3510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595" y="1284109"/>
            <a:ext cx="3047436" cy="13343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142" y="3935532"/>
            <a:ext cx="3058136" cy="12010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453" y="2649906"/>
            <a:ext cx="3015578" cy="4191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059" y="3125907"/>
            <a:ext cx="2619375" cy="809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371" y="5242523"/>
            <a:ext cx="3093660" cy="10725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3700" y="5520203"/>
            <a:ext cx="1344314" cy="792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6517" y="5520202"/>
            <a:ext cx="1255633" cy="79265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446876" y="382280"/>
            <a:ext cx="309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Math is involved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82447" y="206484"/>
            <a:ext cx="3264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Scientific computing</a:t>
            </a:r>
          </a:p>
        </p:txBody>
      </p:sp>
      <p:sp>
        <p:nvSpPr>
          <p:cNvPr id="49" name="Oval 48"/>
          <p:cNvSpPr/>
          <p:nvPr/>
        </p:nvSpPr>
        <p:spPr>
          <a:xfrm>
            <a:off x="8982447" y="3828989"/>
            <a:ext cx="2915567" cy="1691214"/>
          </a:xfrm>
          <a:prstGeom prst="ellipse">
            <a:avLst/>
          </a:prstGeom>
          <a:noFill/>
          <a:ln w="57150">
            <a:solidFill>
              <a:srgbClr val="C00000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441807" y="3124750"/>
            <a:ext cx="203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We make assumptions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55" name="Curved Connector 54"/>
          <p:cNvCxnSpPr>
            <a:endCxn id="49" idx="2"/>
          </p:cNvCxnSpPr>
          <p:nvPr/>
        </p:nvCxnSpPr>
        <p:spPr>
          <a:xfrm rot="16200000" flipH="1">
            <a:off x="8118758" y="3810907"/>
            <a:ext cx="894788" cy="832590"/>
          </a:xfrm>
          <a:prstGeom prst="curvedConnector2">
            <a:avLst/>
          </a:prstGeom>
          <a:ln w="28575">
            <a:solidFill>
              <a:srgbClr val="C0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9439869">
            <a:off x="4614747" y="4487873"/>
            <a:ext cx="1488985" cy="1126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552" y="5452955"/>
            <a:ext cx="2858156" cy="4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5" y="4207049"/>
            <a:ext cx="4078452" cy="22314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3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81" y="1174339"/>
            <a:ext cx="2051500" cy="1735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83" y="3026705"/>
            <a:ext cx="2052897" cy="1699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751" y="4843427"/>
            <a:ext cx="1926760" cy="1793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576" r="10153" b="5191"/>
          <a:stretch/>
        </p:blipFill>
        <p:spPr>
          <a:xfrm>
            <a:off x="9377740" y="1028668"/>
            <a:ext cx="1475943" cy="55245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t="1" b="1952"/>
          <a:stretch/>
        </p:blipFill>
        <p:spPr>
          <a:xfrm>
            <a:off x="641308" y="1156866"/>
            <a:ext cx="3816392" cy="261481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748002" y="4576390"/>
            <a:ext cx="871497" cy="5339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>
            <a:off x="2425092" y="4293528"/>
            <a:ext cx="388418" cy="38144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2846" y="257624"/>
            <a:ext cx="30329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Visualize the Results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(If you can plot it, plot it!)</a:t>
            </a:r>
            <a:endParaRPr lang="en-US" sz="1400" b="1" dirty="0">
              <a:latin typeface="Garamond" panose="02020404030301010803" pitchFamily="18" charset="0"/>
            </a:endParaRPr>
          </a:p>
          <a:p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2538" y="4038777"/>
            <a:ext cx="292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You are here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373094" y="257624"/>
            <a:ext cx="261584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Parametric Design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(Design freedom)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5496" y="257624"/>
            <a:ext cx="29719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Viola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(3D-Printed Stainless Steel)</a:t>
            </a:r>
          </a:p>
        </p:txBody>
      </p:sp>
    </p:spTree>
    <p:extLst>
      <p:ext uri="{BB962C8B-B14F-4D97-AF65-F5344CB8AC3E}">
        <p14:creationId xmlns:p14="http://schemas.microsoft.com/office/powerpoint/2010/main" val="32713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141133" y="5043686"/>
            <a:ext cx="533400" cy="671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31" y="2157348"/>
            <a:ext cx="8762970" cy="42292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600" y="244078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aramond" panose="02020404030301010803" pitchFamily="18" charset="0"/>
              </a:rPr>
              <a:t>Specific speed</a:t>
            </a:r>
            <a:r>
              <a:rPr lang="en-US" sz="2400" dirty="0">
                <a:latin typeface="Garamond" panose="02020404030301010803" pitchFamily="18" charset="0"/>
              </a:rPr>
              <a:t> is a term used to describe the geometry (shape) of a pump impeller.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657674" y="1071030"/>
                <a:ext cx="3633495" cy="72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𝐸𝐹𝑆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0.75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=479</m:t>
                    </m:r>
                  </m:oMath>
                </a14:m>
                <a:r>
                  <a:rPr lang="en-US" sz="2800" dirty="0" smtClean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74" y="1071030"/>
                <a:ext cx="3633495" cy="7210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115579" y="1234019"/>
            <a:ext cx="337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Our specific speed </a:t>
            </a:r>
            <a:endParaRPr lang="en-US" sz="2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6079" y="1467084"/>
            <a:ext cx="6477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413345" y="6096000"/>
            <a:ext cx="1139855" cy="53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76932" y="5078629"/>
            <a:ext cx="73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Very Low</a:t>
            </a:r>
            <a:endParaRPr lang="en-US" sz="1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0482" y="518635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Low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67267" y="5715000"/>
            <a:ext cx="1837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92812" y="537023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1433" y="537023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1112" y="5375307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262" y="536916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2111316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24512" y="5642018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65116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206441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7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94" y="3362807"/>
            <a:ext cx="8212138" cy="299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3" y="822735"/>
            <a:ext cx="6529388" cy="25400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52546" y="134444"/>
            <a:ext cx="1231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Searching for clues</a:t>
            </a:r>
            <a:endParaRPr lang="en-US" sz="3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6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6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902" y="2717800"/>
            <a:ext cx="5011199" cy="37209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5" y="3178544"/>
            <a:ext cx="4476028" cy="3011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5" y="1043922"/>
            <a:ext cx="4476028" cy="16738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29797" y="260568"/>
            <a:ext cx="6792403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Salient Features:</a:t>
            </a:r>
            <a:endParaRPr lang="en-US" b="1" dirty="0" smtClean="0">
              <a:latin typeface="Garamond" panose="02020404030301010803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Semi-open impeller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Flow enters axially and exits radially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Casing is bored concentrically with impeller centerline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Fluid allowed to recirculate within the casing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Single emission throat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Conical diffuser oriented tangentially to the case bore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5115" y="263634"/>
            <a:ext cx="45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Final parameters of hydraulic structure</a:t>
            </a:r>
            <a:endParaRPr 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8083" y="1127136"/>
            <a:ext cx="6214539" cy="4998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3" r="31824"/>
          <a:stretch/>
        </p:blipFill>
        <p:spPr>
          <a:xfrm rot="5400000">
            <a:off x="1660928" y="-1374759"/>
            <a:ext cx="1877060" cy="4896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2"/>
          <a:stretch/>
        </p:blipFill>
        <p:spPr>
          <a:xfrm>
            <a:off x="111113" y="1907621"/>
            <a:ext cx="4187855" cy="4832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7"/>
          <a:stretch/>
        </p:blipFill>
        <p:spPr>
          <a:xfrm rot="16200000">
            <a:off x="7292733" y="2069291"/>
            <a:ext cx="3842722" cy="5486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4445" r="7712" b="21111"/>
          <a:stretch/>
        </p:blipFill>
        <p:spPr>
          <a:xfrm rot="10800000">
            <a:off x="6807714" y="127758"/>
            <a:ext cx="5149580" cy="31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21282" r="3932" b="16040"/>
          <a:stretch/>
        </p:blipFill>
        <p:spPr>
          <a:xfrm rot="5400000">
            <a:off x="3169533" y="1482770"/>
            <a:ext cx="6679292" cy="3861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18266" r="19058" b="17845"/>
          <a:stretch/>
        </p:blipFill>
        <p:spPr>
          <a:xfrm>
            <a:off x="73704" y="3332892"/>
            <a:ext cx="4506325" cy="3420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1" t="15631" r="7823" b="18323"/>
          <a:stretch/>
        </p:blipFill>
        <p:spPr>
          <a:xfrm rot="16200000" flipV="1">
            <a:off x="6942755" y="1571520"/>
            <a:ext cx="6679292" cy="3683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7" t="8460" r="12146" b="8207"/>
          <a:stretch/>
        </p:blipFill>
        <p:spPr>
          <a:xfrm>
            <a:off x="74438" y="77674"/>
            <a:ext cx="4506325" cy="35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06700"/>
            <a:ext cx="10515600" cy="65478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Garamond" panose="02020404030301010803" pitchFamily="18" charset="0"/>
              </a:rPr>
              <a:t>Performance Testing</a:t>
            </a:r>
            <a:endParaRPr lang="en-US" sz="8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</TotalTime>
  <Words>1033</Words>
  <Application>Microsoft Office PowerPoint</Application>
  <PresentationFormat>Widescreen</PresentationFormat>
  <Paragraphs>194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Froehlich</dc:creator>
  <cp:lastModifiedBy>Johnny Froehlich</cp:lastModifiedBy>
  <cp:revision>92</cp:revision>
  <dcterms:created xsi:type="dcterms:W3CDTF">2017-05-28T23:50:44Z</dcterms:created>
  <dcterms:modified xsi:type="dcterms:W3CDTF">2017-06-08T06:38:10Z</dcterms:modified>
</cp:coreProperties>
</file>